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0" r:id="rId4"/>
    <p:sldId id="258" r:id="rId5"/>
    <p:sldId id="279" r:id="rId6"/>
    <p:sldId id="259" r:id="rId7"/>
    <p:sldId id="281" r:id="rId8"/>
    <p:sldId id="283" r:id="rId9"/>
    <p:sldId id="290" r:id="rId10"/>
    <p:sldId id="284" r:id="rId11"/>
    <p:sldId id="260" r:id="rId12"/>
    <p:sldId id="289" r:id="rId13"/>
    <p:sldId id="288" r:id="rId14"/>
    <p:sldId id="263" r:id="rId15"/>
    <p:sldId id="264" r:id="rId16"/>
    <p:sldId id="266" r:id="rId17"/>
    <p:sldId id="277" r:id="rId18"/>
    <p:sldId id="291" r:id="rId19"/>
    <p:sldId id="270" r:id="rId20"/>
    <p:sldId id="275" r:id="rId21"/>
    <p:sldId id="274" r:id="rId22"/>
    <p:sldId id="276" r:id="rId23"/>
    <p:sldId id="292" r:id="rId24"/>
    <p:sldId id="293" r:id="rId25"/>
    <p:sldId id="294"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619CD56-4EAF-48E0-8CC9-DEA4C65D61BC}" type="datetimeFigureOut">
              <a:rPr lang="en-US" smtClean="0"/>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6B02F9-1411-40C6-B361-28D74173F24E}" type="slidenum">
              <a:rPr lang="en-US" smtClean="0"/>
              <a:t>‹#›</a:t>
            </a:fld>
            <a:endParaRPr lang="en-US"/>
          </a:p>
        </p:txBody>
      </p:sp>
    </p:spTree>
    <p:extLst>
      <p:ext uri="{BB962C8B-B14F-4D97-AF65-F5344CB8AC3E}">
        <p14:creationId xmlns:p14="http://schemas.microsoft.com/office/powerpoint/2010/main" val="13123636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19CD56-4EAF-48E0-8CC9-DEA4C65D61BC}" type="datetimeFigureOut">
              <a:rPr lang="en-US" smtClean="0"/>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6B02F9-1411-40C6-B361-28D74173F24E}" type="slidenum">
              <a:rPr lang="en-US" smtClean="0"/>
              <a:t>‹#›</a:t>
            </a:fld>
            <a:endParaRPr lang="en-US"/>
          </a:p>
        </p:txBody>
      </p:sp>
    </p:spTree>
    <p:extLst>
      <p:ext uri="{BB962C8B-B14F-4D97-AF65-F5344CB8AC3E}">
        <p14:creationId xmlns:p14="http://schemas.microsoft.com/office/powerpoint/2010/main" val="11085864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19CD56-4EAF-48E0-8CC9-DEA4C65D61BC}" type="datetimeFigureOut">
              <a:rPr lang="en-US" smtClean="0"/>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6B02F9-1411-40C6-B361-28D74173F24E}" type="slidenum">
              <a:rPr lang="en-US" smtClean="0"/>
              <a:t>‹#›</a:t>
            </a:fld>
            <a:endParaRPr lang="en-US"/>
          </a:p>
        </p:txBody>
      </p:sp>
    </p:spTree>
    <p:extLst>
      <p:ext uri="{BB962C8B-B14F-4D97-AF65-F5344CB8AC3E}">
        <p14:creationId xmlns:p14="http://schemas.microsoft.com/office/powerpoint/2010/main" val="2207491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19CD56-4EAF-48E0-8CC9-DEA4C65D61BC}" type="datetimeFigureOut">
              <a:rPr lang="en-US" smtClean="0"/>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6B02F9-1411-40C6-B361-28D74173F24E}" type="slidenum">
              <a:rPr lang="en-US" smtClean="0"/>
              <a:t>‹#›</a:t>
            </a:fld>
            <a:endParaRPr lang="en-US"/>
          </a:p>
        </p:txBody>
      </p:sp>
    </p:spTree>
    <p:extLst>
      <p:ext uri="{BB962C8B-B14F-4D97-AF65-F5344CB8AC3E}">
        <p14:creationId xmlns:p14="http://schemas.microsoft.com/office/powerpoint/2010/main" val="2641946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19CD56-4EAF-48E0-8CC9-DEA4C65D61BC}" type="datetimeFigureOut">
              <a:rPr lang="en-US" smtClean="0"/>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6B02F9-1411-40C6-B361-28D74173F24E}" type="slidenum">
              <a:rPr lang="en-US" smtClean="0"/>
              <a:t>‹#›</a:t>
            </a:fld>
            <a:endParaRPr lang="en-US"/>
          </a:p>
        </p:txBody>
      </p:sp>
    </p:spTree>
    <p:extLst>
      <p:ext uri="{BB962C8B-B14F-4D97-AF65-F5344CB8AC3E}">
        <p14:creationId xmlns:p14="http://schemas.microsoft.com/office/powerpoint/2010/main" val="3795361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619CD56-4EAF-48E0-8CC9-DEA4C65D61BC}" type="datetimeFigureOut">
              <a:rPr lang="en-US" smtClean="0"/>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6B02F9-1411-40C6-B361-28D74173F24E}" type="slidenum">
              <a:rPr lang="en-US" smtClean="0"/>
              <a:t>‹#›</a:t>
            </a:fld>
            <a:endParaRPr lang="en-US"/>
          </a:p>
        </p:txBody>
      </p:sp>
    </p:spTree>
    <p:extLst>
      <p:ext uri="{BB962C8B-B14F-4D97-AF65-F5344CB8AC3E}">
        <p14:creationId xmlns:p14="http://schemas.microsoft.com/office/powerpoint/2010/main" val="2078252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619CD56-4EAF-48E0-8CC9-DEA4C65D61BC}" type="datetimeFigureOut">
              <a:rPr lang="en-US" smtClean="0"/>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6B02F9-1411-40C6-B361-28D74173F24E}" type="slidenum">
              <a:rPr lang="en-US" smtClean="0"/>
              <a:t>‹#›</a:t>
            </a:fld>
            <a:endParaRPr lang="en-US"/>
          </a:p>
        </p:txBody>
      </p:sp>
    </p:spTree>
    <p:extLst>
      <p:ext uri="{BB962C8B-B14F-4D97-AF65-F5344CB8AC3E}">
        <p14:creationId xmlns:p14="http://schemas.microsoft.com/office/powerpoint/2010/main" val="14520253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619CD56-4EAF-48E0-8CC9-DEA4C65D61BC}" type="datetimeFigureOut">
              <a:rPr lang="en-US" smtClean="0"/>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6B02F9-1411-40C6-B361-28D74173F24E}" type="slidenum">
              <a:rPr lang="en-US" smtClean="0"/>
              <a:t>‹#›</a:t>
            </a:fld>
            <a:endParaRPr lang="en-US"/>
          </a:p>
        </p:txBody>
      </p:sp>
    </p:spTree>
    <p:extLst>
      <p:ext uri="{BB962C8B-B14F-4D97-AF65-F5344CB8AC3E}">
        <p14:creationId xmlns:p14="http://schemas.microsoft.com/office/powerpoint/2010/main" val="12170907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19CD56-4EAF-48E0-8CC9-DEA4C65D61BC}" type="datetimeFigureOut">
              <a:rPr lang="en-US" smtClean="0"/>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6B02F9-1411-40C6-B361-28D74173F24E}" type="slidenum">
              <a:rPr lang="en-US" smtClean="0"/>
              <a:t>‹#›</a:t>
            </a:fld>
            <a:endParaRPr lang="en-US"/>
          </a:p>
        </p:txBody>
      </p:sp>
    </p:spTree>
    <p:extLst>
      <p:ext uri="{BB962C8B-B14F-4D97-AF65-F5344CB8AC3E}">
        <p14:creationId xmlns:p14="http://schemas.microsoft.com/office/powerpoint/2010/main" val="27890134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19CD56-4EAF-48E0-8CC9-DEA4C65D61BC}" type="datetimeFigureOut">
              <a:rPr lang="en-US" smtClean="0"/>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6B02F9-1411-40C6-B361-28D74173F24E}" type="slidenum">
              <a:rPr lang="en-US" smtClean="0"/>
              <a:t>‹#›</a:t>
            </a:fld>
            <a:endParaRPr lang="en-US"/>
          </a:p>
        </p:txBody>
      </p:sp>
    </p:spTree>
    <p:extLst>
      <p:ext uri="{BB962C8B-B14F-4D97-AF65-F5344CB8AC3E}">
        <p14:creationId xmlns:p14="http://schemas.microsoft.com/office/powerpoint/2010/main" val="4608385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19CD56-4EAF-48E0-8CC9-DEA4C65D61BC}" type="datetimeFigureOut">
              <a:rPr lang="en-US" smtClean="0"/>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6B02F9-1411-40C6-B361-28D74173F24E}" type="slidenum">
              <a:rPr lang="en-US" smtClean="0"/>
              <a:t>‹#›</a:t>
            </a:fld>
            <a:endParaRPr lang="en-US"/>
          </a:p>
        </p:txBody>
      </p:sp>
    </p:spTree>
    <p:extLst>
      <p:ext uri="{BB962C8B-B14F-4D97-AF65-F5344CB8AC3E}">
        <p14:creationId xmlns:p14="http://schemas.microsoft.com/office/powerpoint/2010/main" val="19540201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19CD56-4EAF-48E0-8CC9-DEA4C65D61BC}" type="datetimeFigureOut">
              <a:rPr lang="en-US" smtClean="0"/>
              <a:t>3/27/2020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6B02F9-1411-40C6-B361-28D74173F24E}" type="slidenum">
              <a:rPr lang="en-US" smtClean="0"/>
              <a:t>‹#›</a:t>
            </a:fld>
            <a:endParaRPr lang="en-US"/>
          </a:p>
        </p:txBody>
      </p:sp>
    </p:spTree>
    <p:extLst>
      <p:ext uri="{BB962C8B-B14F-4D97-AF65-F5344CB8AC3E}">
        <p14:creationId xmlns:p14="http://schemas.microsoft.com/office/powerpoint/2010/main" val="14998631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Phospholipases</a:t>
            </a:r>
            <a:endParaRPr lang="en-US" dirty="0"/>
          </a:p>
        </p:txBody>
      </p:sp>
      <p:sp>
        <p:nvSpPr>
          <p:cNvPr id="3" name="Subtitle 2"/>
          <p:cNvSpPr>
            <a:spLocks noGrp="1"/>
          </p:cNvSpPr>
          <p:nvPr>
            <p:ph type="subTitle" idx="1"/>
          </p:nvPr>
        </p:nvSpPr>
        <p:spPr/>
        <p:txBody>
          <a:bodyPr/>
          <a:lstStyle/>
          <a:p>
            <a:r>
              <a:rPr lang="en-US" dirty="0" smtClean="0"/>
              <a:t>Hafiza Iqra Nawaz</a:t>
            </a:r>
          </a:p>
          <a:p>
            <a:r>
              <a:rPr lang="en-US" dirty="0" smtClean="0"/>
              <a:t>Roll#10</a:t>
            </a:r>
          </a:p>
          <a:p>
            <a:r>
              <a:rPr lang="en-US" dirty="0" smtClean="0"/>
              <a:t>Presented to prof.Dr.Qiaser jabeen.</a:t>
            </a:r>
            <a:endParaRPr lang="en-US" dirty="0"/>
          </a:p>
        </p:txBody>
      </p:sp>
    </p:spTree>
    <p:extLst>
      <p:ext uri="{BB962C8B-B14F-4D97-AF65-F5344CB8AC3E}">
        <p14:creationId xmlns:p14="http://schemas.microsoft.com/office/powerpoint/2010/main" val="755709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Phosphatidic acid</a:t>
            </a:r>
            <a:endParaRPr lang="en-US" dirty="0"/>
          </a:p>
        </p:txBody>
      </p:sp>
      <p:sp>
        <p:nvSpPr>
          <p:cNvPr id="3" name="Content Placeholder 2"/>
          <p:cNvSpPr>
            <a:spLocks noGrp="1"/>
          </p:cNvSpPr>
          <p:nvPr>
            <p:ph idx="1"/>
          </p:nvPr>
        </p:nvSpPr>
        <p:spPr/>
        <p:txBody>
          <a:bodyPr/>
          <a:lstStyle/>
          <a:p>
            <a:r>
              <a:rPr lang="en-US" dirty="0" smtClean="0"/>
              <a:t>PA-PLA</a:t>
            </a:r>
            <a:r>
              <a:rPr lang="en-US" baseline="-25000" dirty="0" smtClean="0"/>
              <a:t>1</a:t>
            </a:r>
            <a:r>
              <a:rPr lang="en-US" dirty="0" smtClean="0"/>
              <a:t>s: Is </a:t>
            </a:r>
            <a:r>
              <a:rPr lang="en-US" dirty="0"/>
              <a:t>involved in cell signaling and direct activation of lipid gated ion </a:t>
            </a:r>
            <a:r>
              <a:rPr lang="en-US" dirty="0" smtClean="0"/>
              <a:t>channels.</a:t>
            </a:r>
            <a:endParaRPr lang="en-US" dirty="0"/>
          </a:p>
        </p:txBody>
      </p:sp>
    </p:spTree>
    <p:extLst>
      <p:ext uri="{BB962C8B-B14F-4D97-AF65-F5344CB8AC3E}">
        <p14:creationId xmlns:p14="http://schemas.microsoft.com/office/powerpoint/2010/main" val="24808851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8229600" cy="1143000"/>
          </a:xfrm>
        </p:spPr>
        <p:txBody>
          <a:bodyPr>
            <a:normAutofit fontScale="90000"/>
          </a:bodyPr>
          <a:lstStyle/>
          <a:p>
            <a:r>
              <a:rPr lang="en-US" dirty="0" smtClean="0"/>
              <a:t>Structure and function of phosphatidylserine-specific phospholipase A</a:t>
            </a:r>
            <a:r>
              <a:rPr lang="en-US" baseline="-25000" dirty="0" smtClean="0"/>
              <a:t>1</a:t>
            </a:r>
            <a:r>
              <a:rPr lang="en-US" dirty="0" smtClean="0"/>
              <a:t/>
            </a:r>
            <a:br>
              <a:rPr lang="en-US" dirty="0" smtClean="0"/>
            </a:br>
            <a:endParaRPr lang="en-US" dirty="0"/>
          </a:p>
        </p:txBody>
      </p:sp>
      <p:sp>
        <p:nvSpPr>
          <p:cNvPr id="3" name="Content Placeholder 2"/>
          <p:cNvSpPr>
            <a:spLocks noGrp="1"/>
          </p:cNvSpPr>
          <p:nvPr>
            <p:ph idx="1"/>
          </p:nvPr>
        </p:nvSpPr>
        <p:spPr>
          <a:xfrm>
            <a:off x="457200" y="2133600"/>
            <a:ext cx="8229600" cy="4525963"/>
          </a:xfrm>
        </p:spPr>
        <p:txBody>
          <a:bodyPr>
            <a:normAutofit fontScale="92500" lnSpcReduction="20000"/>
          </a:bodyPr>
          <a:lstStyle/>
          <a:p>
            <a:r>
              <a:rPr lang="en-US" dirty="0" smtClean="0"/>
              <a:t>Under physiological conditions, accessibility of PS-PLA</a:t>
            </a:r>
            <a:r>
              <a:rPr lang="en-US" baseline="-25000" dirty="0" smtClean="0"/>
              <a:t>1</a:t>
            </a:r>
            <a:r>
              <a:rPr lang="en-US" dirty="0" smtClean="0"/>
              <a:t> to its substrate is limited as it is a secreted enzyme and PS is normally located in the inner leaflet of the lipid bilayer. </a:t>
            </a:r>
          </a:p>
          <a:p>
            <a:r>
              <a:rPr lang="en-US" dirty="0" smtClean="0"/>
              <a:t>However, PS-PLA</a:t>
            </a:r>
            <a:r>
              <a:rPr lang="en-US" baseline="-25000" dirty="0" smtClean="0"/>
              <a:t>1</a:t>
            </a:r>
            <a:r>
              <a:rPr lang="en-US" dirty="0" smtClean="0"/>
              <a:t> efficiently hydrolyzes PS &amp; produces </a:t>
            </a:r>
            <a:r>
              <a:rPr lang="en-US" dirty="0"/>
              <a:t>2-acyl-lysophosphatidylserine (lysoPS), which is a lipid mediator for mast cells</a:t>
            </a:r>
            <a:r>
              <a:rPr lang="en-US" dirty="0" smtClean="0"/>
              <a:t>, stimulates </a:t>
            </a:r>
            <a:r>
              <a:rPr lang="en-US" dirty="0"/>
              <a:t>histamine production </a:t>
            </a:r>
            <a:r>
              <a:rPr lang="en-US" dirty="0" smtClean="0"/>
              <a:t>(e.g in </a:t>
            </a:r>
            <a:r>
              <a:rPr lang="en-US" dirty="0"/>
              <a:t>inflammation).</a:t>
            </a:r>
          </a:p>
          <a:p>
            <a:r>
              <a:rPr lang="en-US" dirty="0" smtClean="0"/>
              <a:t>LysoPS is exposed on the surface of cells such as apoptotic cells and activated platelets( e.g in atherosclerosis plaque)</a:t>
            </a:r>
            <a:endParaRPr lang="en-US" dirty="0"/>
          </a:p>
        </p:txBody>
      </p:sp>
    </p:spTree>
    <p:extLst>
      <p:ext uri="{BB962C8B-B14F-4D97-AF65-F5344CB8AC3E}">
        <p14:creationId xmlns:p14="http://schemas.microsoft.com/office/powerpoint/2010/main" val="4624875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Phospholipase A2</a:t>
            </a:r>
          </a:p>
        </p:txBody>
      </p:sp>
      <p:sp>
        <p:nvSpPr>
          <p:cNvPr id="3" name="Content Placeholder 2"/>
          <p:cNvSpPr>
            <a:spLocks noGrp="1"/>
          </p:cNvSpPr>
          <p:nvPr>
            <p:ph sz="half" idx="1"/>
          </p:nvPr>
        </p:nvSpPr>
        <p:spPr>
          <a:xfrm>
            <a:off x="152400" y="1676400"/>
            <a:ext cx="4038600" cy="4525963"/>
          </a:xfrm>
        </p:spPr>
        <p:txBody>
          <a:bodyPr>
            <a:normAutofit fontScale="92500"/>
          </a:bodyPr>
          <a:lstStyle/>
          <a:p>
            <a:r>
              <a:rPr lang="en-US" dirty="0"/>
              <a:t>Phospholipase A</a:t>
            </a:r>
            <a:r>
              <a:rPr lang="en-US" baseline="-25000" dirty="0"/>
              <a:t>2</a:t>
            </a:r>
            <a:r>
              <a:rPr lang="en-US" dirty="0"/>
              <a:t>(</a:t>
            </a:r>
            <a:r>
              <a:rPr lang="en-US" b="1" dirty="0"/>
              <a:t>PLA2s </a:t>
            </a:r>
            <a:r>
              <a:rPr lang="en-US" dirty="0"/>
              <a:t>) hydrolyzes the ester bond in position 2 (sn-2) of glycerophospholipids such as phosphatidylcholine and phosphatidylethanolamine, thus releasing a free fatty acid i.e. arachidonic acid &amp; lysophosphatidic acid</a:t>
            </a:r>
          </a:p>
          <a:p>
            <a:endParaRPr lang="en-US" dirty="0"/>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114800" y="1828800"/>
            <a:ext cx="4837412" cy="4038600"/>
          </a:xfrm>
          <a:prstGeom prst="rect">
            <a:avLst/>
          </a:prstGeom>
        </p:spPr>
      </p:pic>
    </p:spTree>
    <p:extLst>
      <p:ext uri="{BB962C8B-B14F-4D97-AF65-F5344CB8AC3E}">
        <p14:creationId xmlns:p14="http://schemas.microsoft.com/office/powerpoint/2010/main" val="6651912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Phospholipase A2 in inflammatory response</a:t>
            </a:r>
            <a:endParaRPr lang="en-US" dirty="0"/>
          </a:p>
        </p:txBody>
      </p:sp>
      <p:sp>
        <p:nvSpPr>
          <p:cNvPr id="3" name="Content Placeholder 2"/>
          <p:cNvSpPr>
            <a:spLocks noGrp="1"/>
          </p:cNvSpPr>
          <p:nvPr>
            <p:ph idx="1"/>
          </p:nvPr>
        </p:nvSpPr>
        <p:spPr/>
        <p:txBody>
          <a:bodyPr>
            <a:normAutofit fontScale="85000" lnSpcReduction="10000"/>
          </a:bodyPr>
          <a:lstStyle/>
          <a:p>
            <a:r>
              <a:rPr lang="en-US" dirty="0"/>
              <a:t>Upon downstream modification by cyclooxygenases or lipoxygenases, arachidonic acid is modified into active compounds called eicosanoids. </a:t>
            </a:r>
          </a:p>
          <a:p>
            <a:r>
              <a:rPr lang="en-US" dirty="0"/>
              <a:t>Eicosanoids include prostaglandins and leukotrienes, which are categorized </a:t>
            </a:r>
            <a:r>
              <a:rPr lang="en-US" dirty="0" smtClean="0"/>
              <a:t>as </a:t>
            </a:r>
            <a:r>
              <a:rPr lang="en-US" dirty="0"/>
              <a:t>inflammatory mediators.</a:t>
            </a:r>
          </a:p>
          <a:p>
            <a:r>
              <a:rPr lang="en-US" dirty="0"/>
              <a:t>Some accumulated lysophospholipids are readily convertible to platelet activating factor(PAF), a promoting effect on platelet aggregation, and inducers of the inflammatory response by adhesion and aggregation of leukocytes.</a:t>
            </a:r>
          </a:p>
          <a:p>
            <a:endParaRPr lang="en-US" dirty="0"/>
          </a:p>
          <a:p>
            <a:endParaRPr lang="en-US" dirty="0"/>
          </a:p>
        </p:txBody>
      </p:sp>
    </p:spTree>
    <p:extLst>
      <p:ext uri="{BB962C8B-B14F-4D97-AF65-F5344CB8AC3E}">
        <p14:creationId xmlns:p14="http://schemas.microsoft.com/office/powerpoint/2010/main" val="5675270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Phospholipase A2 action in CNS</a:t>
            </a:r>
            <a:endParaRPr lang="en-US" dirty="0"/>
          </a:p>
        </p:txBody>
      </p:sp>
      <p:sp>
        <p:nvSpPr>
          <p:cNvPr id="3" name="Content Placeholder 2"/>
          <p:cNvSpPr>
            <a:spLocks noGrp="1"/>
          </p:cNvSpPr>
          <p:nvPr>
            <p:ph idx="1"/>
          </p:nvPr>
        </p:nvSpPr>
        <p:spPr/>
        <p:txBody>
          <a:bodyPr>
            <a:normAutofit fontScale="70000" lnSpcReduction="20000"/>
          </a:bodyPr>
          <a:lstStyle/>
          <a:p>
            <a:r>
              <a:rPr lang="en-US" dirty="0"/>
              <a:t>Phospholipase A2</a:t>
            </a:r>
            <a:r>
              <a:rPr lang="en-US" dirty="0" smtClean="0"/>
              <a:t>, </a:t>
            </a:r>
            <a:r>
              <a:rPr lang="en-US" dirty="0"/>
              <a:t>is an enzyme that is overactive during cerebral </a:t>
            </a:r>
            <a:r>
              <a:rPr lang="en-US" dirty="0" smtClean="0"/>
              <a:t>ischemia.</a:t>
            </a:r>
          </a:p>
          <a:p>
            <a:r>
              <a:rPr lang="en-US" dirty="0" smtClean="0"/>
              <a:t>Their </a:t>
            </a:r>
            <a:r>
              <a:rPr lang="en-US" dirty="0"/>
              <a:t>action causes an accumulation of fatty acids such as arachidonic acid and docosahaxaenoic </a:t>
            </a:r>
            <a:r>
              <a:rPr lang="en-US" dirty="0" smtClean="0"/>
              <a:t>acid.</a:t>
            </a:r>
          </a:p>
          <a:p>
            <a:r>
              <a:rPr lang="en-US" dirty="0"/>
              <a:t>Cessation of blood flow in cerebral ischemia (stroke) is known to trigger a number of physiological and biochemical changes, including rapid energy depletion, release of excitatory amino acid transmitters, neuronal membrane depolarization, and influx of Ca2. Many of these changes are associated with an increase in oxidative stress, resulting in the production of ROS, which in turn, are important factors underlying delayed neuron cell </a:t>
            </a:r>
            <a:r>
              <a:rPr lang="en-US" dirty="0" smtClean="0"/>
              <a:t>death.</a:t>
            </a:r>
          </a:p>
          <a:p>
            <a:r>
              <a:rPr lang="en-US" dirty="0" smtClean="0"/>
              <a:t>overstimulation </a:t>
            </a:r>
            <a:r>
              <a:rPr lang="en-US" dirty="0"/>
              <a:t>of phospholipase A2 leads to increased degradation products membrane </a:t>
            </a:r>
            <a:r>
              <a:rPr lang="en-US" dirty="0" smtClean="0"/>
              <a:t>phospholipids. </a:t>
            </a:r>
          </a:p>
        </p:txBody>
      </p:sp>
    </p:spTree>
    <p:extLst>
      <p:ext uri="{BB962C8B-B14F-4D97-AF65-F5344CB8AC3E}">
        <p14:creationId xmlns:p14="http://schemas.microsoft.com/office/powerpoint/2010/main" val="12270493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Phospholipase A2 in pancreatitis</a:t>
            </a:r>
            <a:endParaRPr lang="en-US" dirty="0"/>
          </a:p>
        </p:txBody>
      </p:sp>
      <p:sp>
        <p:nvSpPr>
          <p:cNvPr id="3" name="Content Placeholder 2"/>
          <p:cNvSpPr>
            <a:spLocks noGrp="1"/>
          </p:cNvSpPr>
          <p:nvPr>
            <p:ph idx="1"/>
          </p:nvPr>
        </p:nvSpPr>
        <p:spPr/>
        <p:txBody>
          <a:bodyPr>
            <a:normAutofit fontScale="77500" lnSpcReduction="20000"/>
          </a:bodyPr>
          <a:lstStyle/>
          <a:p>
            <a:r>
              <a:rPr lang="en-US" dirty="0"/>
              <a:t>Phospholipase A</a:t>
            </a:r>
            <a:r>
              <a:rPr lang="en-US" baseline="-25000" dirty="0"/>
              <a:t>2</a:t>
            </a:r>
            <a:r>
              <a:rPr lang="en-US" dirty="0"/>
              <a:t> is produced in the pancreas in the form of its inactive precursor, prophospholipase A</a:t>
            </a:r>
            <a:r>
              <a:rPr lang="en-US" baseline="-25000" dirty="0"/>
              <a:t>2</a:t>
            </a:r>
            <a:r>
              <a:rPr lang="en-US" dirty="0"/>
              <a:t>, which is activated to phospholipase A</a:t>
            </a:r>
            <a:r>
              <a:rPr lang="en-US" baseline="-25000" dirty="0"/>
              <a:t>2</a:t>
            </a:r>
            <a:r>
              <a:rPr lang="en-US" dirty="0"/>
              <a:t> by trypsin and other proteolytic </a:t>
            </a:r>
            <a:r>
              <a:rPr lang="en-US" dirty="0" smtClean="0"/>
              <a:t>enzymes</a:t>
            </a:r>
            <a:r>
              <a:rPr lang="en-US" dirty="0"/>
              <a:t> </a:t>
            </a:r>
            <a:r>
              <a:rPr lang="en-US" dirty="0" smtClean="0"/>
              <a:t>when </a:t>
            </a:r>
            <a:r>
              <a:rPr lang="en-US" dirty="0"/>
              <a:t>secreted into the duodenum. </a:t>
            </a:r>
            <a:endParaRPr lang="en-US" dirty="0" smtClean="0"/>
          </a:p>
          <a:p>
            <a:r>
              <a:rPr lang="en-US" dirty="0" smtClean="0"/>
              <a:t>Phospholipase </a:t>
            </a:r>
            <a:r>
              <a:rPr lang="en-US" dirty="0"/>
              <a:t>A</a:t>
            </a:r>
            <a:r>
              <a:rPr lang="en-US" baseline="-25000" dirty="0"/>
              <a:t>2</a:t>
            </a:r>
            <a:r>
              <a:rPr lang="en-US" dirty="0"/>
              <a:t> converts </a:t>
            </a:r>
            <a:r>
              <a:rPr lang="en-US" dirty="0" smtClean="0"/>
              <a:t>lecithin</a:t>
            </a:r>
            <a:r>
              <a:rPr lang="en-US" dirty="0"/>
              <a:t> </a:t>
            </a:r>
            <a:r>
              <a:rPr lang="en-US" dirty="0" smtClean="0"/>
              <a:t>and </a:t>
            </a:r>
            <a:r>
              <a:rPr lang="en-US" dirty="0"/>
              <a:t>cephalin in cell membranes and bile into their cytotoxic </a:t>
            </a:r>
            <a:r>
              <a:rPr lang="en-US" dirty="0" smtClean="0"/>
              <a:t>lysocompounds</a:t>
            </a:r>
            <a:r>
              <a:rPr lang="en-US" dirty="0"/>
              <a:t>.</a:t>
            </a:r>
            <a:r>
              <a:rPr lang="en-US" dirty="0" smtClean="0"/>
              <a:t> </a:t>
            </a:r>
          </a:p>
          <a:p>
            <a:r>
              <a:rPr lang="en-US" dirty="0" smtClean="0"/>
              <a:t>Intrapancreatic </a:t>
            </a:r>
            <a:r>
              <a:rPr lang="en-US" dirty="0"/>
              <a:t>activation and release of these lysocompounds in acute pancreatitis may lead to pancreatic </a:t>
            </a:r>
            <a:r>
              <a:rPr lang="en-US" dirty="0" smtClean="0"/>
              <a:t>necrosis.</a:t>
            </a:r>
          </a:p>
          <a:p>
            <a:r>
              <a:rPr lang="en-US" dirty="0" smtClean="0"/>
              <a:t>Increased sPLA2s in serum is biomarker for pancreatic disease.</a:t>
            </a:r>
            <a:endParaRPr lang="en-US" dirty="0"/>
          </a:p>
        </p:txBody>
      </p:sp>
    </p:spTree>
    <p:extLst>
      <p:ext uri="{BB962C8B-B14F-4D97-AF65-F5344CB8AC3E}">
        <p14:creationId xmlns:p14="http://schemas.microsoft.com/office/powerpoint/2010/main" val="5279461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Phospholipase A2s </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Following are the groups of PLA2s:  secretory </a:t>
            </a:r>
            <a:r>
              <a:rPr lang="en-US" dirty="0"/>
              <a:t>PLA2 (sPLA2</a:t>
            </a:r>
            <a:r>
              <a:rPr lang="en-US" dirty="0" smtClean="0"/>
              <a:t>),Ca+2 dependent cytosolic cPLA2, </a:t>
            </a:r>
            <a:r>
              <a:rPr lang="en-US" dirty="0"/>
              <a:t>and calcium-independent PLA2 (iPLA2</a:t>
            </a:r>
            <a:r>
              <a:rPr lang="en-US" dirty="0" smtClean="0"/>
              <a:t>).</a:t>
            </a:r>
          </a:p>
          <a:p>
            <a:r>
              <a:rPr lang="en-US" b="1" dirty="0" smtClean="0"/>
              <a:t>sPLA2</a:t>
            </a:r>
            <a:r>
              <a:rPr lang="en-US" dirty="0" smtClean="0"/>
              <a:t>: </a:t>
            </a:r>
          </a:p>
          <a:p>
            <a:r>
              <a:rPr lang="en-US" dirty="0" smtClean="0"/>
              <a:t>are </a:t>
            </a:r>
            <a:r>
              <a:rPr lang="en-US" dirty="0"/>
              <a:t>selectively expressed in the epithelium of the human </a:t>
            </a:r>
            <a:r>
              <a:rPr lang="en-US" dirty="0" smtClean="0"/>
              <a:t>airway, so it helps drug target for airway inflammation.</a:t>
            </a:r>
          </a:p>
          <a:p>
            <a:r>
              <a:rPr lang="en-US" dirty="0" smtClean="0"/>
              <a:t>sPLA2 </a:t>
            </a:r>
            <a:r>
              <a:rPr lang="en-US" dirty="0"/>
              <a:t>is detected in inflammatory fluids such as the synovial flulid of patients with rheumatoid </a:t>
            </a:r>
            <a:r>
              <a:rPr lang="en-US" dirty="0" smtClean="0"/>
              <a:t>arthritis.</a:t>
            </a:r>
          </a:p>
          <a:p>
            <a:r>
              <a:rPr lang="en-US" dirty="0" smtClean="0"/>
              <a:t>This </a:t>
            </a:r>
            <a:r>
              <a:rPr lang="en-US" dirty="0"/>
              <a:t>enzyme is </a:t>
            </a:r>
            <a:r>
              <a:rPr lang="en-US" dirty="0" smtClean="0"/>
              <a:t>associated </a:t>
            </a:r>
            <a:r>
              <a:rPr lang="en-US" dirty="0"/>
              <a:t>with allergic rhinitis, rheumatoid arthritis, and septic </a:t>
            </a:r>
            <a:r>
              <a:rPr lang="en-US" dirty="0" smtClean="0"/>
              <a:t>shock</a:t>
            </a:r>
            <a:r>
              <a:rPr lang="en-US" dirty="0"/>
              <a:t>.</a:t>
            </a:r>
          </a:p>
        </p:txBody>
      </p:sp>
    </p:spTree>
    <p:extLst>
      <p:ext uri="{BB962C8B-B14F-4D97-AF65-F5344CB8AC3E}">
        <p14:creationId xmlns:p14="http://schemas.microsoft.com/office/powerpoint/2010/main" val="16461445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Phospholipase B</a:t>
            </a:r>
            <a:endParaRPr lang="en-US" dirty="0"/>
          </a:p>
        </p:txBody>
      </p:sp>
      <p:sp>
        <p:nvSpPr>
          <p:cNvPr id="3" name="Content Placeholder 2"/>
          <p:cNvSpPr>
            <a:spLocks noGrp="1"/>
          </p:cNvSpPr>
          <p:nvPr>
            <p:ph idx="1"/>
          </p:nvPr>
        </p:nvSpPr>
        <p:spPr/>
        <p:txBody>
          <a:bodyPr>
            <a:normAutofit/>
          </a:bodyPr>
          <a:lstStyle/>
          <a:p>
            <a:r>
              <a:rPr lang="en-US" b="1" dirty="0"/>
              <a:t>Phospholipase B</a:t>
            </a:r>
            <a:r>
              <a:rPr lang="en-US" dirty="0"/>
              <a:t>, also known as lysophospholipase, is an enzyme with a combination of both PLA1 and PLA2 activities; that is, it can cleave acyl chains from both the sn-1 and sn-2 positions of a phospholipid. In general, it acts on lysolecithin (which is formed by the action of PLA2 on </a:t>
            </a:r>
            <a:r>
              <a:rPr lang="en-US" dirty="0" smtClean="0"/>
              <a:t>lecithin</a:t>
            </a:r>
            <a:r>
              <a:rPr lang="en-US" dirty="0"/>
              <a:t>.</a:t>
            </a:r>
          </a:p>
        </p:txBody>
      </p:sp>
    </p:spTree>
    <p:extLst>
      <p:ext uri="{BB962C8B-B14F-4D97-AF65-F5344CB8AC3E}">
        <p14:creationId xmlns:p14="http://schemas.microsoft.com/office/powerpoint/2010/main" val="2002300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phospholipase B pathwa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6585" y="533400"/>
            <a:ext cx="5762625" cy="5848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87098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Phospholipase C</a:t>
            </a:r>
            <a:endParaRPr lang="en-US" dirty="0"/>
          </a:p>
        </p:txBody>
      </p:sp>
      <p:sp>
        <p:nvSpPr>
          <p:cNvPr id="3" name="Content Placeholder 2"/>
          <p:cNvSpPr>
            <a:spLocks noGrp="1"/>
          </p:cNvSpPr>
          <p:nvPr>
            <p:ph sz="half" idx="1"/>
          </p:nvPr>
        </p:nvSpPr>
        <p:spPr/>
        <p:txBody>
          <a:bodyPr/>
          <a:lstStyle/>
          <a:p>
            <a:endParaRPr lang="en-US" b="1" dirty="0" smtClean="0"/>
          </a:p>
          <a:p>
            <a:r>
              <a:rPr lang="en-US" b="1" dirty="0" smtClean="0"/>
              <a:t>Phospholipase </a:t>
            </a:r>
            <a:r>
              <a:rPr lang="en-US" b="1" dirty="0"/>
              <a:t>C</a:t>
            </a:r>
            <a:r>
              <a:rPr lang="en-US" dirty="0"/>
              <a:t> (</a:t>
            </a:r>
            <a:r>
              <a:rPr lang="en-US" b="1" dirty="0"/>
              <a:t>PLC</a:t>
            </a:r>
            <a:r>
              <a:rPr lang="en-US" dirty="0"/>
              <a:t>) is a class of membrane-associated </a:t>
            </a:r>
            <a:r>
              <a:rPr lang="en-US" dirty="0" smtClean="0"/>
              <a:t>enzymes that </a:t>
            </a:r>
            <a:r>
              <a:rPr lang="en-US" dirty="0"/>
              <a:t>cleave phospholipids just </a:t>
            </a:r>
            <a:r>
              <a:rPr lang="en-US" dirty="0" smtClean="0"/>
              <a:t>before the phosphate</a:t>
            </a:r>
            <a:r>
              <a:rPr lang="en-US" dirty="0"/>
              <a:t> </a:t>
            </a:r>
            <a:r>
              <a:rPr lang="en-US" dirty="0" smtClean="0"/>
              <a:t>group</a:t>
            </a:r>
            <a:r>
              <a:rPr lang="en-US" dirty="0"/>
              <a:t>.</a:t>
            </a:r>
          </a:p>
          <a:p>
            <a:pPr marL="0"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572000" y="1905000"/>
            <a:ext cx="4053191" cy="3810000"/>
          </a:xfrm>
        </p:spPr>
      </p:pic>
    </p:spTree>
    <p:extLst>
      <p:ext uri="{BB962C8B-B14F-4D97-AF65-F5344CB8AC3E}">
        <p14:creationId xmlns:p14="http://schemas.microsoft.com/office/powerpoint/2010/main" val="12936269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Phospholipase</a:t>
            </a:r>
            <a:endParaRPr lang="en-US" dirty="0"/>
          </a:p>
        </p:txBody>
      </p:sp>
      <p:sp>
        <p:nvSpPr>
          <p:cNvPr id="3" name="Content Placeholder 2"/>
          <p:cNvSpPr>
            <a:spLocks noGrp="1"/>
          </p:cNvSpPr>
          <p:nvPr>
            <p:ph idx="1"/>
          </p:nvPr>
        </p:nvSpPr>
        <p:spPr/>
        <p:txBody>
          <a:bodyPr/>
          <a:lstStyle/>
          <a:p>
            <a:r>
              <a:rPr lang="en-US" dirty="0"/>
              <a:t>A </a:t>
            </a:r>
            <a:r>
              <a:rPr lang="en-US" b="1" dirty="0"/>
              <a:t>phospholipase</a:t>
            </a:r>
            <a:r>
              <a:rPr lang="en-US" dirty="0"/>
              <a:t> is an enzyme that hydrolyzes </a:t>
            </a:r>
            <a:r>
              <a:rPr lang="en-US" dirty="0" smtClean="0"/>
              <a:t>phospholipids</a:t>
            </a:r>
            <a:r>
              <a:rPr lang="en-US" dirty="0"/>
              <a:t> into fatty </a:t>
            </a:r>
            <a:r>
              <a:rPr lang="en-US" dirty="0" smtClean="0"/>
              <a:t>acids and </a:t>
            </a:r>
            <a:r>
              <a:rPr lang="en-US" dirty="0"/>
              <a:t>other lipophilic substances. </a:t>
            </a:r>
            <a:endParaRPr lang="en-US" dirty="0" smtClean="0"/>
          </a:p>
          <a:p>
            <a:r>
              <a:rPr lang="en-US" dirty="0" smtClean="0"/>
              <a:t>There </a:t>
            </a:r>
            <a:r>
              <a:rPr lang="en-US" dirty="0"/>
              <a:t>are four major classes, </a:t>
            </a:r>
            <a:r>
              <a:rPr lang="en-US" dirty="0" smtClean="0"/>
              <a:t>termed as </a:t>
            </a:r>
            <a:r>
              <a:rPr lang="en-US" dirty="0"/>
              <a:t>A, B, C and D, which are distinguished by the type of reaction which they catalyze</a:t>
            </a:r>
            <a:r>
              <a:rPr lang="en-US" dirty="0" smtClean="0"/>
              <a:t>:</a:t>
            </a:r>
            <a:r>
              <a:rPr lang="en-US" dirty="0"/>
              <a:t/>
            </a:r>
            <a:br>
              <a:rPr lang="en-US" dirty="0"/>
            </a:br>
            <a:endParaRPr lang="en-US" dirty="0"/>
          </a:p>
        </p:txBody>
      </p:sp>
    </p:spTree>
    <p:extLst>
      <p:ext uri="{BB962C8B-B14F-4D97-AF65-F5344CB8AC3E}">
        <p14:creationId xmlns:p14="http://schemas.microsoft.com/office/powerpoint/2010/main" val="30812209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Phospholipase C</a:t>
            </a:r>
          </a:p>
        </p:txBody>
      </p:sp>
      <p:sp>
        <p:nvSpPr>
          <p:cNvPr id="3" name="Content Placeholder 2"/>
          <p:cNvSpPr>
            <a:spLocks noGrp="1"/>
          </p:cNvSpPr>
          <p:nvPr>
            <p:ph idx="1"/>
          </p:nvPr>
        </p:nvSpPr>
        <p:spPr/>
        <p:txBody>
          <a:bodyPr>
            <a:normAutofit fontScale="92500" lnSpcReduction="20000"/>
          </a:bodyPr>
          <a:lstStyle/>
          <a:p>
            <a:r>
              <a:rPr lang="en-US" dirty="0"/>
              <a:t>The primary catalyzed reaction of PLC occurs on an insoluble substrate at a lipid-water interface</a:t>
            </a:r>
            <a:r>
              <a:rPr lang="en-US" dirty="0" smtClean="0"/>
              <a:t>.</a:t>
            </a:r>
            <a:endParaRPr lang="en-US" dirty="0"/>
          </a:p>
          <a:p>
            <a:r>
              <a:rPr lang="en-US" dirty="0" smtClean="0"/>
              <a:t>PLC </a:t>
            </a:r>
            <a:r>
              <a:rPr lang="en-US" dirty="0"/>
              <a:t>selectively catalyzes the hydrolysis of the phospholipid, phosphatidylinositol 4,5-bisphosphate (PIP2), </a:t>
            </a:r>
            <a:r>
              <a:rPr lang="en-US" dirty="0" smtClean="0"/>
              <a:t>on the glycerol side of the phosphodiester bond.</a:t>
            </a:r>
          </a:p>
          <a:p>
            <a:r>
              <a:rPr lang="en-US" dirty="0" smtClean="0"/>
              <a:t>There </a:t>
            </a:r>
            <a:r>
              <a:rPr lang="en-US" dirty="0"/>
              <a:t>is the formation of a weakly enzyme-bound intermediate, inositol 1,2-cyclic phosphodiester, and release of diacyl glycerol (DAG). The intermediate is then hydrolyzed to inositol 1,4,5-trisphosphate (IP3) </a:t>
            </a:r>
          </a:p>
        </p:txBody>
      </p:sp>
    </p:spTree>
    <p:extLst>
      <p:ext uri="{BB962C8B-B14F-4D97-AF65-F5344CB8AC3E}">
        <p14:creationId xmlns:p14="http://schemas.microsoft.com/office/powerpoint/2010/main" val="10878887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Phospholipase C</a:t>
            </a:r>
          </a:p>
        </p:txBody>
      </p:sp>
      <p:sp>
        <p:nvSpPr>
          <p:cNvPr id="3" name="Content Placeholder 2"/>
          <p:cNvSpPr>
            <a:spLocks noGrp="1"/>
          </p:cNvSpPr>
          <p:nvPr>
            <p:ph idx="1"/>
          </p:nvPr>
        </p:nvSpPr>
        <p:spPr/>
        <p:txBody>
          <a:bodyPr>
            <a:normAutofit/>
          </a:bodyPr>
          <a:lstStyle/>
          <a:p>
            <a:r>
              <a:rPr lang="en-US" dirty="0"/>
              <a:t>This reaction produces two intracellular messengers, diacylglycerol and inositol 1,4,5-trisphosphate, which mediate the activation of protein kinase C (PKC) and intracellular Ca</a:t>
            </a:r>
            <a:r>
              <a:rPr lang="en-US" baseline="30000" dirty="0"/>
              <a:t>2+</a:t>
            </a:r>
            <a:r>
              <a:rPr lang="en-US" dirty="0"/>
              <a:t> release, respectively.</a:t>
            </a:r>
          </a:p>
          <a:p>
            <a:endParaRPr lang="en-US" dirty="0" smtClean="0"/>
          </a:p>
          <a:p>
            <a:endParaRPr lang="en-US" dirty="0"/>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41693986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685800"/>
            <a:ext cx="7239000" cy="5434923"/>
          </a:xfrm>
        </p:spPr>
      </p:pic>
    </p:spTree>
    <p:extLst>
      <p:ext uri="{BB962C8B-B14F-4D97-AF65-F5344CB8AC3E}">
        <p14:creationId xmlns:p14="http://schemas.microsoft.com/office/powerpoint/2010/main" val="18341939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Phospholipase D</a:t>
            </a:r>
            <a:endParaRPr lang="en-US" dirty="0"/>
          </a:p>
        </p:txBody>
      </p:sp>
      <p:sp>
        <p:nvSpPr>
          <p:cNvPr id="3" name="Content Placeholder 2"/>
          <p:cNvSpPr>
            <a:spLocks noGrp="1"/>
          </p:cNvSpPr>
          <p:nvPr>
            <p:ph idx="1"/>
          </p:nvPr>
        </p:nvSpPr>
        <p:spPr/>
        <p:txBody>
          <a:bodyPr>
            <a:normAutofit fontScale="92500" lnSpcReduction="20000"/>
          </a:bodyPr>
          <a:lstStyle/>
          <a:p>
            <a:r>
              <a:rPr lang="en-US" dirty="0"/>
              <a:t>T</a:t>
            </a:r>
            <a:r>
              <a:rPr lang="en-US" dirty="0" smtClean="0"/>
              <a:t>his </a:t>
            </a:r>
            <a:r>
              <a:rPr lang="en-US" dirty="0"/>
              <a:t>enzyme catalyzes the cleavage of the phosphodiester bond </a:t>
            </a:r>
            <a:r>
              <a:rPr lang="en-US" dirty="0" smtClean="0"/>
              <a:t>in structural</a:t>
            </a:r>
            <a:r>
              <a:rPr lang="en-US" dirty="0"/>
              <a:t> </a:t>
            </a:r>
            <a:r>
              <a:rPr lang="en-US" dirty="0" smtClean="0"/>
              <a:t>phospholipids</a:t>
            </a:r>
            <a:r>
              <a:rPr lang="en-US" dirty="0"/>
              <a:t> </a:t>
            </a:r>
            <a:r>
              <a:rPr lang="en-US" dirty="0" smtClean="0"/>
              <a:t>such as phosphatidylcholine.</a:t>
            </a:r>
            <a:r>
              <a:rPr lang="en-US" dirty="0"/>
              <a:t> </a:t>
            </a:r>
            <a:endParaRPr lang="en-US" dirty="0" smtClean="0"/>
          </a:p>
          <a:p>
            <a:r>
              <a:rPr lang="en-US" dirty="0" smtClean="0"/>
              <a:t>The </a:t>
            </a:r>
            <a:r>
              <a:rPr lang="en-US" dirty="0"/>
              <a:t>products of this hydrolysis are the membrane-bound </a:t>
            </a:r>
            <a:r>
              <a:rPr lang="en-US" dirty="0" smtClean="0"/>
              <a:t>lipid</a:t>
            </a:r>
            <a:r>
              <a:rPr lang="en-US" dirty="0"/>
              <a:t> </a:t>
            </a:r>
            <a:r>
              <a:rPr lang="en-US" b="1" dirty="0" smtClean="0"/>
              <a:t>phosphatidic </a:t>
            </a:r>
            <a:r>
              <a:rPr lang="en-US" b="1" dirty="0"/>
              <a:t>acid (PA)</a:t>
            </a:r>
            <a:r>
              <a:rPr lang="en-US" dirty="0"/>
              <a:t>, and </a:t>
            </a:r>
            <a:r>
              <a:rPr lang="en-US" b="1" dirty="0" smtClean="0"/>
              <a:t>choline</a:t>
            </a:r>
            <a:r>
              <a:rPr lang="en-US" dirty="0" smtClean="0"/>
              <a:t>, which</a:t>
            </a:r>
            <a:r>
              <a:rPr lang="en-US" dirty="0"/>
              <a:t> diffuses into the </a:t>
            </a:r>
            <a:r>
              <a:rPr lang="en-US" dirty="0" smtClean="0"/>
              <a:t>cytosol.</a:t>
            </a:r>
          </a:p>
          <a:p>
            <a:r>
              <a:rPr lang="en-US" dirty="0"/>
              <a:t>As </a:t>
            </a:r>
            <a:r>
              <a:rPr lang="en-US" dirty="0" smtClean="0"/>
              <a:t>choline</a:t>
            </a:r>
            <a:r>
              <a:rPr lang="en-US" dirty="0"/>
              <a:t> </a:t>
            </a:r>
            <a:r>
              <a:rPr lang="en-US" dirty="0" smtClean="0"/>
              <a:t>has </a:t>
            </a:r>
            <a:r>
              <a:rPr lang="en-US" dirty="0"/>
              <a:t>little second </a:t>
            </a:r>
            <a:r>
              <a:rPr lang="en-US" dirty="0" smtClean="0"/>
              <a:t>messenger</a:t>
            </a:r>
            <a:r>
              <a:rPr lang="en-US" dirty="0"/>
              <a:t> </a:t>
            </a:r>
            <a:r>
              <a:rPr lang="en-US" dirty="0" smtClean="0"/>
              <a:t>activity</a:t>
            </a:r>
            <a:r>
              <a:rPr lang="en-US" dirty="0"/>
              <a:t>, PLD activity is mostly transduced by the production of </a:t>
            </a:r>
            <a:r>
              <a:rPr lang="en-US" dirty="0" smtClean="0"/>
              <a:t>PA.</a:t>
            </a:r>
          </a:p>
          <a:p>
            <a:r>
              <a:rPr lang="en-US" dirty="0" smtClean="0"/>
              <a:t>PA </a:t>
            </a:r>
            <a:r>
              <a:rPr lang="en-US" dirty="0"/>
              <a:t>is heavily involved in intracellular signal </a:t>
            </a:r>
            <a:r>
              <a:rPr lang="en-US" dirty="0" smtClean="0"/>
              <a:t>transduction.</a:t>
            </a:r>
            <a:endParaRPr lang="en-US" dirty="0"/>
          </a:p>
        </p:txBody>
      </p:sp>
    </p:spTree>
    <p:extLst>
      <p:ext uri="{BB962C8B-B14F-4D97-AF65-F5344CB8AC3E}">
        <p14:creationId xmlns:p14="http://schemas.microsoft.com/office/powerpoint/2010/main" val="24002523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Phospholipase D</a:t>
            </a:r>
          </a:p>
        </p:txBody>
      </p:sp>
      <p:sp>
        <p:nvSpPr>
          <p:cNvPr id="3" name="Content Placeholder 2"/>
          <p:cNvSpPr>
            <a:spLocks noGrp="1"/>
          </p:cNvSpPr>
          <p:nvPr>
            <p:ph idx="1"/>
          </p:nvPr>
        </p:nvSpPr>
        <p:spPr/>
        <p:txBody>
          <a:bodyPr>
            <a:normAutofit fontScale="70000" lnSpcReduction="20000"/>
          </a:bodyPr>
          <a:lstStyle/>
          <a:p>
            <a:r>
              <a:rPr lang="en-US" b="1" dirty="0"/>
              <a:t>Phosphatidic acids</a:t>
            </a:r>
            <a:r>
              <a:rPr lang="en-US" dirty="0"/>
              <a:t> are anionic phospholipids lipids important to cell signaling and direct activation of </a:t>
            </a:r>
            <a:r>
              <a:rPr lang="en-US" dirty="0" smtClean="0"/>
              <a:t>lipid-gated-ion-channels.</a:t>
            </a:r>
          </a:p>
          <a:p>
            <a:r>
              <a:rPr lang="en-US" dirty="0" smtClean="0"/>
              <a:t>Its </a:t>
            </a:r>
            <a:r>
              <a:rPr lang="en-US" dirty="0"/>
              <a:t>small head </a:t>
            </a:r>
            <a:r>
              <a:rPr lang="en-US" dirty="0" smtClean="0"/>
              <a:t>group</a:t>
            </a:r>
            <a:r>
              <a:rPr lang="en-US" dirty="0"/>
              <a:t> promotes membrane </a:t>
            </a:r>
            <a:r>
              <a:rPr lang="en-US" dirty="0" smtClean="0"/>
              <a:t>curvature</a:t>
            </a:r>
            <a:r>
              <a:rPr lang="en-US" dirty="0"/>
              <a:t> </a:t>
            </a:r>
            <a:endParaRPr lang="en-US" dirty="0" smtClean="0"/>
          </a:p>
          <a:p>
            <a:r>
              <a:rPr lang="en-US" dirty="0" smtClean="0"/>
              <a:t>It </a:t>
            </a:r>
            <a:r>
              <a:rPr lang="en-US" dirty="0"/>
              <a:t>is thus thought to facilitate membrane-vesicle fusion and </a:t>
            </a:r>
            <a:r>
              <a:rPr lang="en-US" dirty="0" smtClean="0"/>
              <a:t>fission</a:t>
            </a:r>
            <a:r>
              <a:rPr lang="en-US" dirty="0"/>
              <a:t> in a manner analogous to clathrin-mediated </a:t>
            </a:r>
            <a:r>
              <a:rPr lang="en-US" dirty="0" smtClean="0"/>
              <a:t>endocytosis</a:t>
            </a:r>
            <a:r>
              <a:rPr lang="en-US" dirty="0"/>
              <a:t> </a:t>
            </a:r>
            <a:endParaRPr lang="en-US" dirty="0" smtClean="0"/>
          </a:p>
          <a:p>
            <a:r>
              <a:rPr lang="en-US" dirty="0" smtClean="0"/>
              <a:t>PA</a:t>
            </a:r>
            <a:r>
              <a:rPr lang="en-US" dirty="0"/>
              <a:t> can be converted into a number of other lipids, such as lysophosphatidic </a:t>
            </a:r>
            <a:r>
              <a:rPr lang="en-US" dirty="0" smtClean="0"/>
              <a:t>acid</a:t>
            </a:r>
            <a:r>
              <a:rPr lang="en-US" dirty="0"/>
              <a:t> </a:t>
            </a:r>
            <a:r>
              <a:rPr lang="en-US" dirty="0" smtClean="0"/>
              <a:t>(lyso-PA</a:t>
            </a:r>
            <a:r>
              <a:rPr lang="en-US" dirty="0"/>
              <a:t>) or diacylglycerol, signal molecules which have a multitude of effects on </a:t>
            </a:r>
            <a:r>
              <a:rPr lang="en-US" dirty="0" smtClean="0"/>
              <a:t>downstream</a:t>
            </a:r>
            <a:r>
              <a:rPr lang="en-US" dirty="0"/>
              <a:t> </a:t>
            </a:r>
            <a:r>
              <a:rPr lang="en-US" dirty="0" smtClean="0"/>
              <a:t>cellular pathways</a:t>
            </a:r>
            <a:endParaRPr lang="en-US" baseline="30000" dirty="0"/>
          </a:p>
          <a:p>
            <a:r>
              <a:rPr lang="en-US" dirty="0" smtClean="0"/>
              <a:t>PA and </a:t>
            </a:r>
            <a:r>
              <a:rPr lang="en-US" dirty="0"/>
              <a:t>its </a:t>
            </a:r>
            <a:r>
              <a:rPr lang="en-US" dirty="0" smtClean="0"/>
              <a:t>lipid</a:t>
            </a:r>
            <a:r>
              <a:rPr lang="en-US" dirty="0"/>
              <a:t> </a:t>
            </a:r>
            <a:r>
              <a:rPr lang="en-US" dirty="0" smtClean="0"/>
              <a:t>derivatives </a:t>
            </a:r>
            <a:r>
              <a:rPr lang="en-US" dirty="0"/>
              <a:t>are implicated in myriad processes that include </a:t>
            </a:r>
            <a:r>
              <a:rPr lang="en-US" dirty="0" smtClean="0"/>
              <a:t>intracellular</a:t>
            </a:r>
            <a:r>
              <a:rPr lang="en-US" dirty="0"/>
              <a:t> </a:t>
            </a:r>
            <a:r>
              <a:rPr lang="en-US" dirty="0" smtClean="0"/>
              <a:t>vesicle </a:t>
            </a:r>
            <a:r>
              <a:rPr lang="en-US" dirty="0"/>
              <a:t>trafficking, endocytosis, exocytosis, </a:t>
            </a:r>
            <a:r>
              <a:rPr lang="en-US" dirty="0" smtClean="0"/>
              <a:t>actin</a:t>
            </a:r>
            <a:r>
              <a:rPr lang="en-US" dirty="0"/>
              <a:t> </a:t>
            </a:r>
            <a:r>
              <a:rPr lang="en-US" dirty="0" smtClean="0"/>
              <a:t>cytoskeleton </a:t>
            </a:r>
            <a:r>
              <a:rPr lang="en-US" dirty="0"/>
              <a:t>dynamics, cell </a:t>
            </a:r>
            <a:r>
              <a:rPr lang="en-US" dirty="0" smtClean="0"/>
              <a:t>proliferation</a:t>
            </a:r>
            <a:r>
              <a:rPr lang="en-US" dirty="0"/>
              <a:t> </a:t>
            </a:r>
            <a:r>
              <a:rPr lang="en-US" dirty="0" smtClean="0"/>
              <a:t>,differentiation  </a:t>
            </a:r>
            <a:r>
              <a:rPr lang="en-US" dirty="0"/>
              <a:t>and </a:t>
            </a:r>
            <a:r>
              <a:rPr lang="en-US" dirty="0" smtClean="0"/>
              <a:t>migration</a:t>
            </a:r>
            <a:r>
              <a:rPr lang="en-US" dirty="0"/>
              <a:t>.</a:t>
            </a:r>
          </a:p>
        </p:txBody>
      </p:sp>
    </p:spTree>
    <p:extLst>
      <p:ext uri="{BB962C8B-B14F-4D97-AF65-F5344CB8AC3E}">
        <p14:creationId xmlns:p14="http://schemas.microsoft.com/office/powerpoint/2010/main" val="27940114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782" y="152400"/>
            <a:ext cx="8937245" cy="6324600"/>
          </a:xfrm>
        </p:spPr>
      </p:pic>
    </p:spTree>
    <p:extLst>
      <p:ext uri="{BB962C8B-B14F-4D97-AF65-F5344CB8AC3E}">
        <p14:creationId xmlns:p14="http://schemas.microsoft.com/office/powerpoint/2010/main" val="5063931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Phospholipase A1</a:t>
            </a:r>
            <a:endParaRPr lang="en-US" dirty="0"/>
          </a:p>
        </p:txBody>
      </p:sp>
      <p:sp>
        <p:nvSpPr>
          <p:cNvPr id="3" name="Content Placeholder 2"/>
          <p:cNvSpPr>
            <a:spLocks noGrp="1"/>
          </p:cNvSpPr>
          <p:nvPr>
            <p:ph idx="1"/>
          </p:nvPr>
        </p:nvSpPr>
        <p:spPr/>
        <p:txBody>
          <a:bodyPr/>
          <a:lstStyle/>
          <a:p>
            <a:r>
              <a:rPr lang="en-US" b="1" dirty="0"/>
              <a:t>Phospholipase A1</a:t>
            </a:r>
            <a:r>
              <a:rPr lang="en-US" dirty="0"/>
              <a:t> encoded by the PLA1A gene is a phospholipase enzyme which removes the </a:t>
            </a:r>
            <a:r>
              <a:rPr lang="en-US" dirty="0" smtClean="0"/>
              <a:t>1-acyl</a:t>
            </a:r>
            <a:r>
              <a:rPr lang="en-US" dirty="0"/>
              <a:t>. </a:t>
            </a:r>
            <a:endParaRPr lang="en-US" dirty="0" smtClean="0"/>
          </a:p>
          <a:p>
            <a:r>
              <a:rPr lang="en-US" dirty="0" smtClean="0"/>
              <a:t>Phospholipase A1 hydrolyze </a:t>
            </a:r>
            <a:r>
              <a:rPr lang="en-US" dirty="0"/>
              <a:t>phospholipids into fatty </a:t>
            </a:r>
            <a:r>
              <a:rPr lang="en-US" dirty="0" smtClean="0"/>
              <a:t>acids and lysophospholipids.</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4800600"/>
            <a:ext cx="8240425" cy="1323659"/>
          </a:xfrm>
          <a:prstGeom prst="rect">
            <a:avLst/>
          </a:prstGeom>
        </p:spPr>
      </p:pic>
    </p:spTree>
    <p:extLst>
      <p:ext uri="{BB962C8B-B14F-4D97-AF65-F5344CB8AC3E}">
        <p14:creationId xmlns:p14="http://schemas.microsoft.com/office/powerpoint/2010/main" val="27058217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Functions of Phospholipase A1</a:t>
            </a:r>
            <a:endParaRPr lang="en-US" dirty="0"/>
          </a:p>
        </p:txBody>
      </p:sp>
      <p:sp>
        <p:nvSpPr>
          <p:cNvPr id="3" name="Content Placeholder 2"/>
          <p:cNvSpPr>
            <a:spLocks noGrp="1"/>
          </p:cNvSpPr>
          <p:nvPr>
            <p:ph idx="1"/>
          </p:nvPr>
        </p:nvSpPr>
        <p:spPr/>
        <p:txBody>
          <a:bodyPr>
            <a:normAutofit/>
          </a:bodyPr>
          <a:lstStyle/>
          <a:p>
            <a:r>
              <a:rPr lang="en-US" dirty="0" smtClean="0"/>
              <a:t>PLA1s have been shown to act as digestive enzymes, possess central roles in membrane maintenance and remodeling, or regulate important cellular mechanisms by the production of various lysophospholipid mediators, such as </a:t>
            </a:r>
            <a:r>
              <a:rPr lang="en-US" b="1" dirty="0" smtClean="0"/>
              <a:t>lysophosphatidylserine</a:t>
            </a:r>
            <a:r>
              <a:rPr lang="en-US" dirty="0" smtClean="0"/>
              <a:t> and </a:t>
            </a:r>
            <a:r>
              <a:rPr lang="en-US" b="1" dirty="0" smtClean="0"/>
              <a:t>lysophosphatidic acid</a:t>
            </a:r>
            <a:r>
              <a:rPr lang="en-US" dirty="0" smtClean="0"/>
              <a:t>, which in turn have multiple biological function.</a:t>
            </a:r>
            <a:endParaRPr lang="en-US" dirty="0"/>
          </a:p>
        </p:txBody>
      </p:sp>
    </p:spTree>
    <p:extLst>
      <p:ext uri="{BB962C8B-B14F-4D97-AF65-F5344CB8AC3E}">
        <p14:creationId xmlns:p14="http://schemas.microsoft.com/office/powerpoint/2010/main" val="27011055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Lysophospholipids</a:t>
            </a:r>
            <a:endParaRPr lang="en-US" dirty="0"/>
          </a:p>
        </p:txBody>
      </p:sp>
      <p:sp>
        <p:nvSpPr>
          <p:cNvPr id="3" name="Content Placeholder 2"/>
          <p:cNvSpPr>
            <a:spLocks noGrp="1"/>
          </p:cNvSpPr>
          <p:nvPr>
            <p:ph idx="1"/>
          </p:nvPr>
        </p:nvSpPr>
        <p:spPr/>
        <p:txBody>
          <a:bodyPr/>
          <a:lstStyle/>
          <a:p>
            <a:r>
              <a:rPr lang="en-US" dirty="0" smtClean="0"/>
              <a:t>lysophospholipids </a:t>
            </a:r>
            <a:r>
              <a:rPr lang="en-US" dirty="0"/>
              <a:t>are important in various biological functions such as platelet aggregation and smooth muscle contraction</a:t>
            </a:r>
          </a:p>
        </p:txBody>
      </p:sp>
    </p:spTree>
    <p:extLst>
      <p:ext uri="{BB962C8B-B14F-4D97-AF65-F5344CB8AC3E}">
        <p14:creationId xmlns:p14="http://schemas.microsoft.com/office/powerpoint/2010/main" val="1041884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fontScale="90000"/>
          </a:bodyPr>
          <a:lstStyle/>
          <a:p>
            <a:r>
              <a:rPr lang="en-US" dirty="0"/>
              <a:t>phospholipase A</a:t>
            </a:r>
            <a:r>
              <a:rPr lang="en-US" baseline="-25000" dirty="0"/>
              <a:t>1</a:t>
            </a:r>
            <a:r>
              <a:rPr lang="en-US" dirty="0"/>
              <a:t> belonging to the </a:t>
            </a:r>
            <a:r>
              <a:rPr lang="en-US" dirty="0" smtClean="0"/>
              <a:t> </a:t>
            </a:r>
            <a:r>
              <a:rPr lang="en-US" dirty="0"/>
              <a:t>lipase gene family</a:t>
            </a:r>
            <a:br>
              <a:rPr lang="en-US" dirty="0"/>
            </a:br>
            <a:endParaRPr lang="en-US" dirty="0"/>
          </a:p>
        </p:txBody>
      </p:sp>
      <p:sp>
        <p:nvSpPr>
          <p:cNvPr id="3" name="Content Placeholder 2"/>
          <p:cNvSpPr>
            <a:spLocks noGrp="1"/>
          </p:cNvSpPr>
          <p:nvPr>
            <p:ph idx="1"/>
          </p:nvPr>
        </p:nvSpPr>
        <p:spPr/>
        <p:txBody>
          <a:bodyPr>
            <a:normAutofit/>
          </a:bodyPr>
          <a:lstStyle/>
          <a:p>
            <a:r>
              <a:rPr lang="en-US" dirty="0"/>
              <a:t>The extracellular </a:t>
            </a:r>
            <a:r>
              <a:rPr lang="en-US" dirty="0" smtClean="0"/>
              <a:t>PLA</a:t>
            </a:r>
            <a:r>
              <a:rPr lang="en-US" baseline="-25000" dirty="0" smtClean="0"/>
              <a:t>1</a:t>
            </a:r>
            <a:r>
              <a:rPr lang="en-US" dirty="0" smtClean="0"/>
              <a:t>s include</a:t>
            </a:r>
            <a:r>
              <a:rPr lang="en-US" dirty="0"/>
              <a:t> </a:t>
            </a:r>
            <a:r>
              <a:rPr lang="en-US" dirty="0" smtClean="0"/>
              <a:t>phosphatidylserine(PS) specific PLA</a:t>
            </a:r>
            <a:r>
              <a:rPr lang="en-US" baseline="-25000" dirty="0" smtClean="0"/>
              <a:t>1</a:t>
            </a:r>
            <a:r>
              <a:rPr lang="en-US" dirty="0"/>
              <a:t> </a:t>
            </a:r>
            <a:r>
              <a:rPr lang="en-US" dirty="0" smtClean="0"/>
              <a:t>(</a:t>
            </a:r>
            <a:r>
              <a:rPr lang="en-US" dirty="0"/>
              <a:t>PS-PLA</a:t>
            </a:r>
            <a:r>
              <a:rPr lang="en-US" baseline="-25000" dirty="0"/>
              <a:t>1</a:t>
            </a:r>
            <a:r>
              <a:rPr lang="en-US" dirty="0"/>
              <a:t>), </a:t>
            </a:r>
            <a:r>
              <a:rPr lang="en-US" dirty="0" smtClean="0"/>
              <a:t>membrane associated</a:t>
            </a:r>
            <a:r>
              <a:rPr lang="en-US" dirty="0"/>
              <a:t> </a:t>
            </a:r>
            <a:r>
              <a:rPr lang="en-US" dirty="0" smtClean="0"/>
              <a:t>phosphatidic acid</a:t>
            </a:r>
            <a:r>
              <a:rPr lang="en-US" dirty="0"/>
              <a:t> </a:t>
            </a:r>
            <a:r>
              <a:rPr lang="en-US" dirty="0" smtClean="0"/>
              <a:t>(PA-PLA1), Hepatic </a:t>
            </a:r>
            <a:r>
              <a:rPr lang="en-US" dirty="0"/>
              <a:t>lipase (HL), endothelial lipase (EL) and pancreatic lipase-related </a:t>
            </a:r>
            <a:r>
              <a:rPr lang="en-US" dirty="0" smtClean="0"/>
              <a:t>protein</a:t>
            </a:r>
            <a:r>
              <a:rPr lang="en-US" dirty="0"/>
              <a:t> 2 (PLRP2)</a:t>
            </a:r>
            <a:r>
              <a:rPr lang="en-US" dirty="0" smtClean="0"/>
              <a:t>, </a:t>
            </a:r>
            <a:r>
              <a:rPr lang="en-US" dirty="0"/>
              <a:t>all of which belong to the pancreatic lipase gene family. </a:t>
            </a:r>
          </a:p>
        </p:txBody>
      </p:sp>
    </p:spTree>
    <p:extLst>
      <p:ext uri="{BB962C8B-B14F-4D97-AF65-F5344CB8AC3E}">
        <p14:creationId xmlns:p14="http://schemas.microsoft.com/office/powerpoint/2010/main" val="41293015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Phosphatidylserine (PS)</a:t>
            </a:r>
          </a:p>
        </p:txBody>
      </p:sp>
      <p:sp>
        <p:nvSpPr>
          <p:cNvPr id="3" name="Content Placeholder 2"/>
          <p:cNvSpPr>
            <a:spLocks noGrp="1"/>
          </p:cNvSpPr>
          <p:nvPr>
            <p:ph idx="1"/>
          </p:nvPr>
        </p:nvSpPr>
        <p:spPr/>
        <p:txBody>
          <a:bodyPr>
            <a:normAutofit fontScale="92500"/>
          </a:bodyPr>
          <a:lstStyle/>
          <a:p>
            <a:r>
              <a:rPr lang="en-US" dirty="0"/>
              <a:t>Phosphatidylserine (PS) is a membrane phospholipid that regulates the Akt phosphorylation process by interacting with both Akt and PDK1 at the cytoplasmic membrane</a:t>
            </a:r>
            <a:r>
              <a:rPr lang="en-US" dirty="0" smtClean="0"/>
              <a:t>.</a:t>
            </a:r>
          </a:p>
          <a:p>
            <a:r>
              <a:rPr lang="en-US" b="1" dirty="0" smtClean="0"/>
              <a:t>PI3K-AKT pathway, </a:t>
            </a:r>
            <a:r>
              <a:rPr lang="en-US" dirty="0"/>
              <a:t>is a serine/threonine-specific protein kinase that plays a key role in multiple cellular processes such as glucose metabolism, apoptosis, cell proliferation, transcription, and cell migration.</a:t>
            </a:r>
            <a:endParaRPr lang="en-US" b="1" dirty="0"/>
          </a:p>
        </p:txBody>
      </p:sp>
    </p:spTree>
    <p:extLst>
      <p:ext uri="{BB962C8B-B14F-4D97-AF65-F5344CB8AC3E}">
        <p14:creationId xmlns:p14="http://schemas.microsoft.com/office/powerpoint/2010/main" val="27724479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Phosphatidylserine (PS)</a:t>
            </a:r>
          </a:p>
        </p:txBody>
      </p:sp>
      <p:sp>
        <p:nvSpPr>
          <p:cNvPr id="5" name="Content Placeholder 4"/>
          <p:cNvSpPr>
            <a:spLocks noGrp="1"/>
          </p:cNvSpPr>
          <p:nvPr>
            <p:ph idx="1"/>
          </p:nvPr>
        </p:nvSpPr>
        <p:spPr/>
        <p:txBody>
          <a:bodyPr/>
          <a:lstStyle/>
          <a:p>
            <a:r>
              <a:rPr lang="en-US" dirty="0"/>
              <a:t>The </a:t>
            </a:r>
            <a:r>
              <a:rPr lang="en-US" b="1" dirty="0"/>
              <a:t>PDK1</a:t>
            </a:r>
            <a:r>
              <a:rPr lang="en-US" dirty="0"/>
              <a:t>–</a:t>
            </a:r>
            <a:r>
              <a:rPr lang="en-US" b="1" dirty="0"/>
              <a:t>Akt</a:t>
            </a:r>
            <a:r>
              <a:rPr lang="en-US" dirty="0"/>
              <a:t> axis acts downstream of PI3K, which is activated by various extracellular stimuli, and it plays key </a:t>
            </a:r>
            <a:r>
              <a:rPr lang="en-US" b="1" dirty="0"/>
              <a:t>roles</a:t>
            </a:r>
            <a:r>
              <a:rPr lang="en-US" dirty="0"/>
              <a:t> in many biological processes, including microtubule stabilization, cell polarization, and cell </a:t>
            </a:r>
            <a:r>
              <a:rPr lang="en-US" dirty="0" smtClean="0"/>
              <a:t>migration.</a:t>
            </a:r>
            <a:endParaRPr lang="en-US" dirty="0"/>
          </a:p>
        </p:txBody>
      </p:sp>
    </p:spTree>
    <p:extLst>
      <p:ext uri="{BB962C8B-B14F-4D97-AF65-F5344CB8AC3E}">
        <p14:creationId xmlns:p14="http://schemas.microsoft.com/office/powerpoint/2010/main" val="15863317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47800" y="1219200"/>
            <a:ext cx="5965412" cy="4495800"/>
          </a:xfrm>
        </p:spPr>
      </p:pic>
    </p:spTree>
    <p:extLst>
      <p:ext uri="{BB962C8B-B14F-4D97-AF65-F5344CB8AC3E}">
        <p14:creationId xmlns:p14="http://schemas.microsoft.com/office/powerpoint/2010/main" val="38052077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22244</TotalTime>
  <Words>475</Words>
  <Application>Microsoft Office PowerPoint</Application>
  <PresentationFormat>On-screen Show (4:3)</PresentationFormat>
  <Paragraphs>75</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Phospholipases</vt:lpstr>
      <vt:lpstr>Phospholipase</vt:lpstr>
      <vt:lpstr>Phospholipase A1</vt:lpstr>
      <vt:lpstr>Functions of Phospholipase A1</vt:lpstr>
      <vt:lpstr>Lysophospholipids</vt:lpstr>
      <vt:lpstr>phospholipase A1 belonging to the  lipase gene family </vt:lpstr>
      <vt:lpstr>Phosphatidylserine (PS)</vt:lpstr>
      <vt:lpstr>Phosphatidylserine (PS)</vt:lpstr>
      <vt:lpstr>PowerPoint Presentation</vt:lpstr>
      <vt:lpstr>Phosphatidic acid</vt:lpstr>
      <vt:lpstr>Structure and function of phosphatidylserine-specific phospholipase A1 </vt:lpstr>
      <vt:lpstr>Phospholipase A2</vt:lpstr>
      <vt:lpstr>Phospholipase A2 in inflammatory response</vt:lpstr>
      <vt:lpstr>Phospholipase A2 action in CNS</vt:lpstr>
      <vt:lpstr>Phospholipase A2 in pancreatitis</vt:lpstr>
      <vt:lpstr>Phospholipase A2s </vt:lpstr>
      <vt:lpstr>Phospholipase B</vt:lpstr>
      <vt:lpstr>PowerPoint Presentation</vt:lpstr>
      <vt:lpstr>Phospholipase C</vt:lpstr>
      <vt:lpstr>Phospholipase C</vt:lpstr>
      <vt:lpstr>Phospholipase C</vt:lpstr>
      <vt:lpstr>PowerPoint Presentation</vt:lpstr>
      <vt:lpstr>Phospholipase D</vt:lpstr>
      <vt:lpstr>Phospholipase D</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iram</dc:creator>
  <cp:lastModifiedBy>iram</cp:lastModifiedBy>
  <cp:revision>110</cp:revision>
  <dcterms:created xsi:type="dcterms:W3CDTF">2020-03-05T16:49:20Z</dcterms:created>
  <dcterms:modified xsi:type="dcterms:W3CDTF">2020-03-27T14:31:22Z</dcterms:modified>
</cp:coreProperties>
</file>